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1"/>
  </p:normalViewPr>
  <p:slideViewPr>
    <p:cSldViewPr snapToGrid="0" snapToObjects="1">
      <p:cViewPr varScale="1">
        <p:scale>
          <a:sx n="90" d="100"/>
          <a:sy n="90" d="100"/>
        </p:scale>
        <p:origin x="15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3554-08CE-9144-BECD-F4FA553D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33FA9-C7BA-B041-A6EE-A7CD32BA6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65241-2347-3040-B248-7E567CCE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3528-1472-FF4F-86CE-D6E60384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1E12-AD0C-D04D-9721-8DC62C69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66373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7EF4-14D0-544D-9092-A4ADBAEF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5159B-FA8C-054F-846E-883177088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04D68-068F-5747-8D69-17DE2894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342D-0B91-DA4C-B4E7-189B624F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C7A9B-885E-1349-BF64-D904DA34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04180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48649-81A7-5146-9683-565B8E5C8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83C1B-8DEF-2C48-A109-95FF0126B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FA8FC-E155-0D41-B580-EF691019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4EF83-56FE-A349-8820-56F34973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AAAE6-5010-924B-8FDF-3A751C4A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64406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3BE7-5193-5C4C-8B66-7304EBD4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C898-5255-704F-9D5E-31A5C8EE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7C019-C49C-F040-9033-48EE5C4D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37AB0-40FA-6A4D-B16A-AEBDA832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F0D52-95FD-6740-86B2-D689FFC7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85522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AA2D-5625-3242-A43D-DE74EDFA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55D71-F0FE-C247-B063-2DF8F1B3D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A34C-64B8-2147-992A-20BB8094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BAE70-15F4-8844-AA16-6885F6CB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6549-55EC-F348-AED3-D1149E5E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47443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335A-AA62-C544-AB81-1D68EF7C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AEB5-E487-CF41-82D4-940197DE1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B8156-DB11-D24E-9981-3844B7EF6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7ECF0-A19B-1C47-82A5-D3F70571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2A4F1-4E4A-8540-8816-E177473E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FFC52-6B05-FE48-9E38-E5289AA4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8930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32C7-9897-B947-A64B-72EAA9F7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DF2E8-C5B4-F849-8D01-BA511748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29693-07E6-A64B-BEB0-61A894E39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73454-29A1-4D46-B0A8-4F3D4CC32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964DD-B2C4-7C44-99FA-31AA167DE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FD2F-A081-E044-BC84-60C6E160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B52D1-E9A2-6B46-A027-56201C35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35A60-8B74-1D4A-8A70-2AD8F219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01706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0BFB-273C-8241-B57B-E3E93BDA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A53F4-7234-BD4F-AF93-2353DA4A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2E3BB-2BBE-254E-9FBD-7508A157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5EA2A-32BD-BA4A-94F5-9C69723C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5327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88E4C-ED29-714C-9802-BD5E0303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2AE90-9C8A-7945-B216-B2183008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51E4C-339B-C640-9B38-ECBAF665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58568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5D84-0A24-CB48-9384-79132827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C1135-B462-5549-88CD-8416B23C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1EDE6-2BE0-4948-827D-5CD39C2B5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E5695-A268-FF4D-A195-4FED47F9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B1115-A054-084C-A965-D18B9124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A47FC-11B0-CD4A-B9AC-D0E36EDA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35653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2555-A215-7F49-AF0C-4A7AAF42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8654A-ACF6-0C4B-B556-39BEDA225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7F6DF-1437-D340-907F-99786A542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B0EF7-CD4A-204E-80D5-00F9F929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3D03-1BA3-C042-BA44-B0CD45D7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06492-4B29-AF4B-A6FB-6348C137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8364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6B4B5-1EF5-1A45-BF33-5F13D41F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2AC52-BCE7-C246-A87F-938E3FF95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A90E-A239-FB44-B3EA-8F4FC0DAD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D7C7-1F03-614C-A3B1-CB3BFD1B43D5}" type="datetimeFigureOut">
              <a:rPr lang="en-HR" smtClean="0"/>
              <a:t>31.10.2021.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9ED0A-6E25-DA45-88C0-C0F276B27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05DCE-4F02-7C4D-BF53-9F563277D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FCB5-F162-3A48-A65F-8DBC76C272A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7858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" y="114795"/>
            <a:ext cx="8098600" cy="1192523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RIJEKA EUROPSKI GRAD SPORTA   2022</a:t>
            </a:r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16" y="4809966"/>
            <a:ext cx="9496425" cy="12117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400" b="1" dirty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Inicijalni sastanak za definiranje organizacije i aktivnosti</a:t>
            </a:r>
            <a:endParaRPr lang="en-HR" sz="4400" dirty="0">
              <a:solidFill>
                <a:srgbClr val="FF000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78684FC-A403-414A-9C8A-E7FA3129F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86" y="306943"/>
            <a:ext cx="3668958" cy="3292176"/>
          </a:xfrm>
          <a:prstGeom prst="rect">
            <a:avLst/>
          </a:prstGeom>
        </p:spPr>
      </p:pic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51991"/>
            <a:ext cx="173115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1400" b="1" i="1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A808A3F-9A4E-7A45-8D3A-D15A5D445B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590" b="4183"/>
          <a:stretch/>
        </p:blipFill>
        <p:spPr>
          <a:xfrm>
            <a:off x="630752" y="1233764"/>
            <a:ext cx="6276657" cy="35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92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911646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9. Zdravstveni aspekti </a:t>
            </a:r>
            <a:endParaRPr lang="en-HR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718"/>
            <a:ext cx="1761681" cy="6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2" y="6148072"/>
            <a:ext cx="1195831" cy="6019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02548" y="1025566"/>
            <a:ext cx="99277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Tijekom navedenog razdoblja u suradnji sa Nastavnim zavodom za javno zdravstvo sportski programi i manifestacije koje u svom sadržaju imaju za cilj prvenstveno utjecaj na zdravlje, biti će kroz stručnu i tehničku podršku popraćeni, verificirani i publicirani.</a:t>
            </a:r>
            <a:endParaRPr lang="en-HR" dirty="0">
              <a:latin typeface="Times New Roman" panose="02020603050405020304" pitchFamily="18" charset="0"/>
            </a:endParaRPr>
          </a:p>
          <a:p>
            <a:r>
              <a:rPr lang="hr-HR" dirty="0"/>
              <a:t> </a:t>
            </a:r>
            <a:endParaRPr lang="en-HR" dirty="0"/>
          </a:p>
          <a:p>
            <a:r>
              <a:rPr lang="hr-HR" b="1" u="sng" dirty="0">
                <a:latin typeface="Times New Roman" panose="02020603050405020304" pitchFamily="18" charset="0"/>
              </a:rPr>
              <a:t>Programi koji prvenstveno imaju za cilj učinak na zdravlje:</a:t>
            </a:r>
            <a:endParaRPr lang="en-HR" b="1" u="sng" dirty="0">
              <a:latin typeface="Times New Roman" panose="02020603050405020304" pitchFamily="18" charset="0"/>
            </a:endParaRPr>
          </a:p>
          <a:p>
            <a:r>
              <a:rPr lang="hr-HR" dirty="0"/>
              <a:t> </a:t>
            </a:r>
            <a:endParaRPr lang="en-HR" dirty="0"/>
          </a:p>
          <a:p>
            <a:r>
              <a:rPr lang="hr-HR" sz="2400" dirty="0">
                <a:latin typeface="Times New Roman" panose="02020603050405020304" pitchFamily="18" charset="0"/>
              </a:rPr>
              <a:t>9.1. Sportsko rekreacijski programi djece predškolskog uzrasta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hr-HR" sz="2400" dirty="0" err="1">
                <a:latin typeface="Times New Roman" panose="02020603050405020304" pitchFamily="18" charset="0"/>
              </a:rPr>
              <a:t>RiMove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hr-HR" sz="2400" dirty="0" err="1">
                <a:latin typeface="Times New Roman" panose="02020603050405020304" pitchFamily="18" charset="0"/>
              </a:rPr>
              <a:t>AquaRiMove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 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9.3. Sportsko rekreacijski programi za građanstvo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Nordijsko hodanje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Planinarske aktivnosti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Programi rekreacije na Bazenima Kantrida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dirty="0"/>
              <a:t> </a:t>
            </a:r>
            <a:endParaRPr lang="en-HR" dirty="0"/>
          </a:p>
          <a:p>
            <a:pPr lvl="0"/>
            <a:endParaRPr lang="en-HR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09" y="2292587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4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911646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10. Marketing i promotivne aktivnosti</a:t>
            </a:r>
            <a:endParaRPr lang="en-HR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02548" y="1025566"/>
            <a:ext cx="992777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latin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</a:rPr>
              <a:t>Tijekom pripremnih aktivnosti, te tijekom 2021.godine kao testne, a naročito tijekom 2022. godine, marketinške aktivnosti biti će intenzivirane uključivanjem velikog broja medija i aktivnosti koje pomažu promidžbi i prepoznatljivosti.</a:t>
            </a:r>
          </a:p>
          <a:p>
            <a:endParaRPr lang="en-HR" dirty="0">
              <a:latin typeface="Times New Roman" panose="02020603050405020304" pitchFamily="18" charset="0"/>
            </a:endParaRPr>
          </a:p>
          <a:p>
            <a:r>
              <a:rPr lang="hr-HR" u="sng" dirty="0">
                <a:latin typeface="Times New Roman" panose="02020603050405020304" pitchFamily="18" charset="0"/>
              </a:rPr>
              <a:t>Uz dosadašnje sisteme korištenja medija i medijske promocije plan je u potpunosti ostvariti sljedeće ciljeve:</a:t>
            </a:r>
            <a:endParaRPr lang="en-HR" u="sng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 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Promovirati logo i isticati titulu grada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Povećati medijsku zastupljenost sporta 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Promovirati vrijednosti sporta i njegov pozitivan učinak na zdravlje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Promovirati Olimpijske vrijednosti sporta kao dio koji je u potpunosti sa Gradom Rijeke kao „Lukom različitosti“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Popularizirati sport</a:t>
            </a:r>
            <a:endParaRPr lang="en-HR" sz="2400" dirty="0">
              <a:latin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hr-HR" sz="2400" dirty="0">
                <a:latin typeface="Times New Roman" panose="02020603050405020304" pitchFamily="18" charset="0"/>
              </a:rPr>
              <a:t>Promovirati Grad Rijeku i sve njene potencijale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dirty="0"/>
              <a:t> </a:t>
            </a:r>
            <a:endParaRPr lang="en-HR" dirty="0"/>
          </a:p>
          <a:p>
            <a:r>
              <a:rPr lang="hr-HR" dirty="0"/>
              <a:t> </a:t>
            </a:r>
            <a:endParaRPr lang="en-HR" dirty="0"/>
          </a:p>
          <a:p>
            <a:pPr lvl="0"/>
            <a:endParaRPr lang="en-HR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57" y="2787178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19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959" y="472344"/>
            <a:ext cx="9116465" cy="12117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Pitanja ?</a:t>
            </a:r>
          </a:p>
          <a:p>
            <a:pPr marL="0" indent="0">
              <a:buNone/>
            </a:pPr>
            <a:endParaRPr lang="en-HR" b="1" dirty="0">
              <a:solidFill>
                <a:srgbClr val="1F376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26" y="6184722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02548" y="1025566"/>
            <a:ext cx="9927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  <a:endParaRPr lang="en-HR" dirty="0"/>
          </a:p>
          <a:p>
            <a:r>
              <a:rPr lang="hr-HR" dirty="0"/>
              <a:t> </a:t>
            </a:r>
            <a:endParaRPr lang="en-HR" dirty="0"/>
          </a:p>
          <a:p>
            <a:pPr lvl="0"/>
            <a:endParaRPr lang="en-HR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35" y="508477"/>
            <a:ext cx="3063743" cy="2749113"/>
          </a:xfrm>
          <a:prstGeom prst="rect">
            <a:avLst/>
          </a:prstGeom>
        </p:spPr>
      </p:pic>
      <p:pic>
        <p:nvPicPr>
          <p:cNvPr id="11" name="Picture 10" descr="An old wooden bench&#10;&#10;Description automatically generated">
            <a:extLst>
              <a:ext uri="{FF2B5EF4-FFF2-40B4-BE49-F238E27FC236}">
                <a16:creationId xmlns:a16="http://schemas.microsoft.com/office/drawing/2014/main" id="{C8B8DA5E-2899-674D-AD30-E53B5254C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17" y="1565636"/>
            <a:ext cx="4899675" cy="3674756"/>
          </a:xfrm>
          <a:prstGeom prst="rect">
            <a:avLst/>
          </a:prstGeom>
        </p:spPr>
      </p:pic>
      <p:pic>
        <p:nvPicPr>
          <p:cNvPr id="12" name="Picture 11" descr="A person sitting on a table&#10;&#10;Description automatically generated">
            <a:extLst>
              <a:ext uri="{FF2B5EF4-FFF2-40B4-BE49-F238E27FC236}">
                <a16:creationId xmlns:a16="http://schemas.microsoft.com/office/drawing/2014/main" id="{F30AC0C2-5D42-9F46-B012-D9425122A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9966" y="1586530"/>
            <a:ext cx="2548209" cy="36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3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959" y="472344"/>
            <a:ext cx="9116465" cy="12117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 !</a:t>
            </a:r>
          </a:p>
          <a:p>
            <a:pPr marL="0" indent="0">
              <a:buNone/>
            </a:pPr>
            <a:endParaRPr lang="en-HR" b="1" dirty="0">
              <a:solidFill>
                <a:srgbClr val="1F376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26" y="6184722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02548" y="1025566"/>
            <a:ext cx="9927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  <a:endParaRPr lang="en-HR" dirty="0"/>
          </a:p>
          <a:p>
            <a:r>
              <a:rPr lang="hr-HR" dirty="0"/>
              <a:t> </a:t>
            </a:r>
            <a:endParaRPr lang="en-HR" dirty="0"/>
          </a:p>
          <a:p>
            <a:pPr lvl="0"/>
            <a:endParaRPr lang="en-HR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35" y="508477"/>
            <a:ext cx="3063743" cy="2749113"/>
          </a:xfrm>
          <a:prstGeom prst="rect">
            <a:avLst/>
          </a:prstGeom>
        </p:spPr>
      </p:pic>
      <p:pic>
        <p:nvPicPr>
          <p:cNvPr id="13" name="Picture 12" descr="A picture containing person, indoor, holding, man&#10;&#10;Description automatically generated">
            <a:extLst>
              <a:ext uri="{FF2B5EF4-FFF2-40B4-BE49-F238E27FC236}">
                <a16:creationId xmlns:a16="http://schemas.microsoft.com/office/drawing/2014/main" id="{F48570B4-BD7F-554D-B5D3-F9A585DFD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876" y="1793383"/>
            <a:ext cx="2984322" cy="37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6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8253351" cy="12117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1.</a:t>
            </a:r>
            <a:r>
              <a:rPr lang="hr-HR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Provođenja sportskih aktivnosti predškolskog uzrasta</a:t>
            </a:r>
            <a:endParaRPr lang="en-HR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1002970" y="1089817"/>
            <a:ext cx="99277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1.1.Prezentacije grupa sportova sa upoznavanjem sportskih objekata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1.2.Vodeni sportovi u bazenu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1.3.Loptački sportovi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1.4.Borilački sportovi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1.5.Atletika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1.6.Vodeni sportovi na otvorenom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1.7.Planinarsko-edukativni programi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1.8.Dječji festival sporta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1.9.Olimpijada dječjih vrtića</a:t>
            </a:r>
            <a:endParaRPr lang="en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99" y="2535309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0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911646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2.Provođenje sportskih aktivnosti djece uzrasta od 7-14 godina</a:t>
            </a:r>
            <a:endParaRPr lang="en-HR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42988" y="1128575"/>
            <a:ext cx="99277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2.1.RiMove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2.2.AquaRiMove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2.3.Rijeka-pleše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2.4.Sportske lige osnovnih škola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2.5. Prezentacije specifičnih grupa sportova sa upoznavanjem sportskih objekata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2.6.Planinarsko-edukativni programi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2.7.Velika Olimpijada </a:t>
            </a:r>
            <a:r>
              <a:rPr lang="hr-HR" sz="2400" dirty="0" err="1">
                <a:latin typeface="Times New Roman" panose="02020603050405020304" pitchFamily="18" charset="0"/>
              </a:rPr>
              <a:t>RiMova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2.8.Velika Olimpijada </a:t>
            </a:r>
            <a:r>
              <a:rPr lang="hr-HR" sz="2400" dirty="0" err="1">
                <a:latin typeface="Times New Roman" panose="02020603050405020304" pitchFamily="18" charset="0"/>
              </a:rPr>
              <a:t>AquaRiMova</a:t>
            </a:r>
            <a:r>
              <a:rPr lang="en-HR" sz="2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27" y="1625933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50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911646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3.Provođenje srednjoškolskih i sveučilišnih sportskih aktivnosti  </a:t>
            </a:r>
            <a:endParaRPr lang="en-HR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42988" y="1212877"/>
            <a:ext cx="99277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/>
              <a:t> </a:t>
            </a:r>
            <a:endParaRPr lang="en-HR" dirty="0"/>
          </a:p>
          <a:p>
            <a:r>
              <a:rPr lang="hr-HR" sz="2400" dirty="0">
                <a:latin typeface="Times New Roman" panose="02020603050405020304" pitchFamily="18" charset="0"/>
              </a:rPr>
              <a:t>3.1.Srednjoškolske lige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3.2.Sveučilišne lige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3.3.Srednjoškolske škole sportova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3.4.Sveučilišne škole sportova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3.5.Rekreativni programi</a:t>
            </a:r>
            <a:endParaRPr lang="en-HR" sz="2400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69" y="2496767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44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911646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4.Provođenje sportsko-rekreativnih programa građana</a:t>
            </a:r>
            <a:endParaRPr lang="en-HR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83427" y="1963173"/>
            <a:ext cx="99277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HR" dirty="0"/>
          </a:p>
          <a:p>
            <a:r>
              <a:rPr lang="hr-HR" sz="2400" dirty="0">
                <a:latin typeface="Times New Roman" panose="02020603050405020304" pitchFamily="18" charset="0"/>
              </a:rPr>
              <a:t>4.1.Programi Nordijskog hodanja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4.2.Planinarski programi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4.3.Programi rekreacija treće životne dobi na Bazenima Kantrida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4.4.Programi plesa na više različitih lokacija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4.5.Sportsko-rekreativni programi na određenim lokacijama – aktivnim zonama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4.6.Preventivni sportski programi fizioterapije, </a:t>
            </a:r>
            <a:r>
              <a:rPr lang="hr-HR" sz="2400" dirty="0" err="1">
                <a:latin typeface="Times New Roman" panose="02020603050405020304" pitchFamily="18" charset="0"/>
              </a:rPr>
              <a:t>pilatesa</a:t>
            </a:r>
            <a:r>
              <a:rPr lang="hr-HR" sz="2400" dirty="0">
                <a:latin typeface="Times New Roman" panose="02020603050405020304" pitchFamily="18" charset="0"/>
              </a:rPr>
              <a:t> i yoge</a:t>
            </a:r>
            <a:endParaRPr lang="en-HR" sz="2400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27" y="198232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83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911646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5.Sportske manifestacije</a:t>
            </a:r>
            <a:endParaRPr lang="en-HR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02548" y="1459561"/>
            <a:ext cx="99277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HR" dirty="0"/>
          </a:p>
          <a:p>
            <a:r>
              <a:rPr lang="hr-HR" dirty="0"/>
              <a:t> </a:t>
            </a:r>
            <a:endParaRPr lang="en-HR" dirty="0"/>
          </a:p>
          <a:p>
            <a:r>
              <a:rPr lang="hr-HR" sz="2400" dirty="0">
                <a:latin typeface="Times New Roman" panose="02020603050405020304" pitchFamily="18" charset="0"/>
              </a:rPr>
              <a:t>5.1.Homo si </a:t>
            </a:r>
            <a:r>
              <a:rPr lang="hr-HR" sz="2400" dirty="0" err="1">
                <a:latin typeface="Times New Roman" panose="02020603050405020304" pitchFamily="18" charset="0"/>
              </a:rPr>
              <a:t>teć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5.2.Hrvatski olimpijski dan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5.3.Fiumanka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5.4.Europski tjedan sporta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5.5.Trenerski seminari (najmanje 6)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5.6.Festival vodenih sportova „Port od </a:t>
            </a:r>
            <a:r>
              <a:rPr lang="hr-HR" sz="2400" dirty="0" err="1">
                <a:latin typeface="Times New Roman" panose="02020603050405020304" pitchFamily="18" charset="0"/>
              </a:rPr>
              <a:t>diversity</a:t>
            </a:r>
            <a:r>
              <a:rPr lang="hr-HR" sz="2400" dirty="0">
                <a:latin typeface="Times New Roman" panose="02020603050405020304" pitchFamily="18" charset="0"/>
              </a:rPr>
              <a:t>“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5.7.Stručni simpoziji i seminari</a:t>
            </a:r>
            <a:r>
              <a:rPr lang="en-HR" sz="2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45" y="1459561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1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911646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6.Sportska natjecanja</a:t>
            </a:r>
            <a:endParaRPr lang="en-HR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02548" y="1459561"/>
            <a:ext cx="992777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  <a:endParaRPr lang="en-HR" dirty="0"/>
          </a:p>
          <a:p>
            <a:r>
              <a:rPr lang="hr-HR" sz="2400" dirty="0">
                <a:latin typeface="Times New Roman" panose="02020603050405020304" pitchFamily="18" charset="0"/>
              </a:rPr>
              <a:t>6.1.Gradska i županijska natjecanja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6.2.Gradske i županijske lige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6.3.Međužupanijska natjecanja i lige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6.4.Državna prvenstva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6.5.Međunarodna natjecanja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6.6.Ligaška natjecanja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6.7.Balkanska prvenstva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6.7.1.-Balkansko karate prvenstvo 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6.8.Europska prvenstva</a:t>
            </a:r>
            <a:endParaRPr lang="en-HR" sz="2400" dirty="0">
              <a:latin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</a:rPr>
              <a:t>6.8.1. Europsko kata prvenstvo - judo</a:t>
            </a:r>
            <a:endParaRPr lang="en-HR" sz="2400" dirty="0">
              <a:latin typeface="Times New Roman" panose="02020603050405020304" pitchFamily="18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45" y="1459561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06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1041087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7. Praćenje učinka na grad – TZ, Institut za turizam</a:t>
            </a:r>
          </a:p>
          <a:p>
            <a:pPr marL="0" indent="0">
              <a:buNone/>
            </a:pPr>
            <a:endParaRPr lang="en-HR" b="1" dirty="0">
              <a:solidFill>
                <a:srgbClr val="1F376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02548" y="1459561"/>
            <a:ext cx="99277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  <a:endParaRPr lang="en-HR" dirty="0"/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7.1.Broj gostiju prema pojedinim sportskim aktivnostima ili manifestacijama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7.2.Broj gostiju u ukupnom zbiru svih sportskih aktivnosti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7.3.Broj noćenja ostvarenih tijekom 2021. i 2022. godine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7.4.Učinci na turističku ponudu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7.5.Promotivni učinci </a:t>
            </a:r>
          </a:p>
          <a:p>
            <a:pPr lvl="0"/>
            <a:endParaRPr lang="en-HR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09" y="2375010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4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5F28-A6D4-8D46-9462-DF443F9C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3" y="452358"/>
            <a:ext cx="8098600" cy="767817"/>
          </a:xfrm>
        </p:spPr>
        <p:txBody>
          <a:bodyPr>
            <a:normAutofit fontScale="90000"/>
          </a:bodyPr>
          <a:lstStyle/>
          <a:p>
            <a:br>
              <a:rPr lang="en-HR" dirty="0"/>
            </a:br>
            <a:endParaRPr lang="en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A2A2-BE8A-4549-957C-2EBBAEAE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48" y="615147"/>
            <a:ext cx="9116465" cy="121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8. Digitalizacija sporta</a:t>
            </a:r>
            <a:endParaRPr lang="en-HR" b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HR" sz="4400" dirty="0"/>
          </a:p>
        </p:txBody>
      </p:sp>
      <p:pic>
        <p:nvPicPr>
          <p:cNvPr id="1026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97FD9-9D7C-DE43-8062-F63A3CA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8" y="6288545"/>
            <a:ext cx="1463942" cy="5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6D6184-412E-0D4F-B281-D84DCB21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5161393"/>
            <a:ext cx="17311591" cy="6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1009C2-07E2-D845-98E5-EC2E90DB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88" y="6305825"/>
            <a:ext cx="173115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RIJEKA EUROPSKI GRAD SPORTA   2022</a:t>
            </a:r>
            <a:endParaRPr kumimoji="0" lang="hr-HR" altLang="zh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43324D-439D-3F4D-B3CE-529E9567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6288545"/>
            <a:ext cx="758110" cy="454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2211A-A7EA-EE44-93C7-8E6062C72CD4}"/>
              </a:ext>
            </a:extLst>
          </p:cNvPr>
          <p:cNvSpPr/>
          <p:nvPr/>
        </p:nvSpPr>
        <p:spPr>
          <a:xfrm>
            <a:off x="502548" y="1459561"/>
            <a:ext cx="99277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8.1.Sportskih programa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8.2.Sportskih manifestacija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8.3.Sportskih natjecanja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8.4.Sportske statistike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r>
              <a:rPr lang="hr-HR" sz="2400" dirty="0">
                <a:latin typeface="Times New Roman" panose="02020603050405020304" pitchFamily="18" charset="0"/>
              </a:rPr>
              <a:t>8.5.Sportske infrastrukture</a:t>
            </a:r>
            <a:endParaRPr lang="en-HR" sz="2400" dirty="0">
              <a:latin typeface="Times New Roman" panose="02020603050405020304" pitchFamily="18" charset="0"/>
            </a:endParaRPr>
          </a:p>
          <a:p>
            <a:pPr lvl="0"/>
            <a:endParaRPr lang="en-HR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475E37E-8C63-9443-965D-EBAF66457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45" y="1459561"/>
            <a:ext cx="3063743" cy="27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0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666</Words>
  <Application>Microsoft Macintosh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RIJEKA EUROPSKI GRAD SPORTA   2022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RIJEKA EUROPSKI GRAD SPORTA   2022 </dc:title>
  <dc:creator>Slavisa Bradic [Student-LMS]</dc:creator>
  <cp:lastModifiedBy>Slavisa Bradic [Student-LMS]</cp:lastModifiedBy>
  <cp:revision>1</cp:revision>
  <dcterms:created xsi:type="dcterms:W3CDTF">2021-10-31T17:50:05Z</dcterms:created>
  <dcterms:modified xsi:type="dcterms:W3CDTF">2021-10-31T19:43:47Z</dcterms:modified>
</cp:coreProperties>
</file>